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19" autoAdjust="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9/1/2021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9/1/2021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9/1/2021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9/1/2021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9/1/2021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heather.terrell@und.edu" TargetMode="External"/><Relationship Id="rId2" Type="http://schemas.openxmlformats.org/officeDocument/2006/relationships/hyperlink" Target="https://und.edu/academics/honors-program/_files/docs/psychologyseniorthesisforhonorsstudent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861011" y="2355458"/>
            <a:ext cx="4947858" cy="1630907"/>
          </a:xfrm>
        </p:spPr>
        <p:txBody>
          <a:bodyPr>
            <a:normAutofit/>
          </a:bodyPr>
          <a:lstStyle/>
          <a:p>
            <a:r>
              <a:rPr lang="en-US" sz="4400" dirty="0">
                <a:solidFill>
                  <a:schemeClr val="tx1"/>
                </a:solidFill>
              </a:rPr>
              <a:t>HON 489</a:t>
            </a:r>
            <a:br>
              <a:rPr lang="en-US" sz="4400" dirty="0">
                <a:solidFill>
                  <a:schemeClr val="tx1"/>
                </a:solidFill>
              </a:rPr>
            </a:br>
            <a:r>
              <a:rPr lang="en-US" sz="3100" dirty="0">
                <a:solidFill>
                  <a:schemeClr val="tx1"/>
                </a:solidFill>
              </a:rPr>
              <a:t>Senior Honors Project</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i="1" dirty="0">
                <a:solidFill>
                  <a:schemeClr val="tx1"/>
                </a:solidFill>
              </a:rPr>
              <a:t>Information Session 2021</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906806"/>
          </a:xfrm>
          <a:solidFill>
            <a:schemeClr val="accent4"/>
          </a:solidFill>
        </p:spPr>
        <p:txBody>
          <a:bodyPr>
            <a:normAutofit/>
          </a:bodyPr>
          <a:lstStyle/>
          <a:p>
            <a:pPr algn="ctr"/>
            <a:r>
              <a:rPr lang="en-US" dirty="0">
                <a:solidFill>
                  <a:srgbClr val="0070C0"/>
                </a:solidFill>
              </a:rPr>
              <a:t>HON 489 options</a:t>
            </a:r>
          </a:p>
        </p:txBody>
      </p:sp>
      <p:sp>
        <p:nvSpPr>
          <p:cNvPr id="4" name="Content Placeholder 3">
            <a:extLst>
              <a:ext uri="{FF2B5EF4-FFF2-40B4-BE49-F238E27FC236}">
                <a16:creationId xmlns:a16="http://schemas.microsoft.com/office/drawing/2014/main" id="{4828A992-EBE2-4A65-9F71-1826F38A7DD9}"/>
              </a:ext>
            </a:extLst>
          </p:cNvPr>
          <p:cNvSpPr>
            <a:spLocks noGrp="1"/>
          </p:cNvSpPr>
          <p:nvPr>
            <p:ph idx="1"/>
          </p:nvPr>
        </p:nvSpPr>
        <p:spPr>
          <a:xfrm>
            <a:off x="444500" y="1638300"/>
            <a:ext cx="11391900" cy="4927600"/>
          </a:xfrm>
        </p:spPr>
        <p:txBody>
          <a:bodyPr>
            <a:normAutofit fontScale="92500" lnSpcReduction="10000"/>
          </a:bodyPr>
          <a:lstStyle/>
          <a:p>
            <a:pPr marL="0" indent="0" algn="l">
              <a:buNone/>
            </a:pPr>
            <a:r>
              <a:rPr lang="en-US" sz="1800" b="0" i="0" dirty="0">
                <a:solidFill>
                  <a:srgbClr val="000000"/>
                </a:solidFill>
                <a:effectLst/>
                <a:latin typeface="Times New Roman" panose="02020603050405020304" pitchFamily="18" charset="0"/>
              </a:rPr>
              <a:t>A Senior Honors Project may be: </a:t>
            </a:r>
            <a:endParaRPr lang="en-US" sz="1800" b="0" i="0" dirty="0">
              <a:solidFill>
                <a:srgbClr val="000000"/>
              </a:solidFill>
              <a:effectLst/>
              <a:latin typeface="Calibri" panose="020F0502020204030204" pitchFamily="34" charset="0"/>
            </a:endParaRPr>
          </a:p>
          <a:p>
            <a:pPr marL="342900" indent="-342900" algn="l">
              <a:buAutoNum type="arabicPeriod"/>
            </a:pPr>
            <a:r>
              <a:rPr lang="en-US" sz="1800" b="1" i="0" dirty="0">
                <a:solidFill>
                  <a:srgbClr val="000000"/>
                </a:solidFill>
                <a:effectLst/>
                <a:latin typeface="Times New Roman" panose="02020603050405020304" pitchFamily="18" charset="0"/>
              </a:rPr>
              <a:t>An original, new project conceived by the student </a:t>
            </a:r>
            <a:r>
              <a:rPr lang="en-US" sz="1800" b="0" i="0" dirty="0">
                <a:solidFill>
                  <a:srgbClr val="000000"/>
                </a:solidFill>
                <a:effectLst/>
                <a:latin typeface="Times New Roman" panose="02020603050405020304" pitchFamily="18" charset="0"/>
              </a:rPr>
              <a:t>the work of which is equivalent to 3 credits (e.g., requiring at least a 10-page paper, or an art exhibit, or a curriculum, or a business plan, etc.) but there must be sufficient/relevant educational background to undertake this project and a faculty expert willing to supervise, guide, and give feedback and a grade recommendation for the work. Students should also be willing to disseminate the final product publicly. </a:t>
            </a:r>
          </a:p>
          <a:p>
            <a:pPr marL="342900" indent="-342900">
              <a:buFont typeface="Garamond" pitchFamily="18" charset="0"/>
              <a:buAutoNum type="arabicPeriod"/>
            </a:pPr>
            <a:r>
              <a:rPr lang="en-US" sz="1800" b="1" i="0" dirty="0">
                <a:solidFill>
                  <a:srgbClr val="000000"/>
                </a:solidFill>
                <a:effectLst/>
                <a:latin typeface="Times New Roman" panose="02020603050405020304" pitchFamily="18" charset="0"/>
              </a:rPr>
              <a:t>An extension of previous work done in a class </a:t>
            </a:r>
            <a:r>
              <a:rPr lang="en-US" sz="1800" b="0" i="0" dirty="0">
                <a:solidFill>
                  <a:srgbClr val="000000"/>
                </a:solidFill>
                <a:effectLst/>
                <a:latin typeface="Times New Roman" panose="02020603050405020304" pitchFamily="18" charset="0"/>
              </a:rPr>
              <a:t>(like a paper extension/development), with same criteria as above. (For example, a student who wrote a 6-page paper in X class, may develop this into a 15-page paper for HON 489 work, with the faculty advisor being the same faculty member who taught X), </a:t>
            </a:r>
            <a:r>
              <a:rPr lang="en-US" sz="1800" dirty="0">
                <a:solidFill>
                  <a:srgbClr val="000000"/>
                </a:solidFill>
                <a:latin typeface="Times New Roman" panose="02020603050405020304" pitchFamily="18" charset="0"/>
              </a:rPr>
              <a:t>as well as an attempt to disseminate the work publicly.</a:t>
            </a:r>
            <a:endParaRPr lang="en-US" sz="1800" b="0" i="0" dirty="0">
              <a:solidFill>
                <a:srgbClr val="000000"/>
              </a:solidFill>
              <a:effectLst/>
              <a:latin typeface="Times New Roman" panose="02020603050405020304" pitchFamily="18" charset="0"/>
            </a:endParaRPr>
          </a:p>
          <a:p>
            <a:pPr marL="342900" indent="-342900">
              <a:buFont typeface="Garamond" pitchFamily="18" charset="0"/>
              <a:buAutoNum type="arabicPeriod"/>
            </a:pPr>
            <a:r>
              <a:rPr lang="en-US" sz="1800" b="1" dirty="0">
                <a:solidFill>
                  <a:srgbClr val="000000"/>
                </a:solidFill>
                <a:latin typeface="Times New Roman" panose="02020603050405020304" pitchFamily="18" charset="0"/>
              </a:rPr>
              <a:t>An extension of a student’s major capstone work usually done within the same semester as the capstone</a:t>
            </a:r>
            <a:r>
              <a:rPr lang="en-US" sz="1800" dirty="0">
                <a:solidFill>
                  <a:srgbClr val="000000"/>
                </a:solidFill>
                <a:latin typeface="Times New Roman" panose="02020603050405020304" pitchFamily="18" charset="0"/>
              </a:rPr>
              <a:t>, or in the semester immediately following the capstone. Usually, to add HON 489 onto a student’s major capstone, the Honors requirement is to compose an interdisciplinary introduction for the project (i.e., an additional 5 pages or so that would give an overview/summary of the project for general audiences) as well as an attempt to disseminate the work publicly, for instance, through presentation at the </a:t>
            </a:r>
            <a:r>
              <a:rPr lang="en-US" sz="1800" dirty="0" err="1">
                <a:solidFill>
                  <a:srgbClr val="000000"/>
                </a:solidFill>
                <a:latin typeface="Times New Roman" panose="02020603050405020304" pitchFamily="18" charset="0"/>
              </a:rPr>
              <a:t>UNDergraduate</a:t>
            </a:r>
            <a:r>
              <a:rPr lang="en-US" sz="1800" dirty="0">
                <a:solidFill>
                  <a:srgbClr val="000000"/>
                </a:solidFill>
                <a:latin typeface="Times New Roman" panose="02020603050405020304" pitchFamily="18" charset="0"/>
              </a:rPr>
              <a:t> Showcase at the end of that semester, or through submission to an undergraduate research journal, etc. The faculty advisor in this case may be the major capstone instructor (if they agree), and they may indicate additional requirements for the Honors portion of the project. In other cases, the Director of Honors will oversee the HON 489 portion.</a:t>
            </a:r>
            <a:endParaRPr lang="en-US" sz="1800" b="0" i="0" dirty="0">
              <a:solidFill>
                <a:srgbClr val="000000"/>
              </a:solidFill>
              <a:effectLst/>
              <a:latin typeface="Times New Roman" panose="02020603050405020304" pitchFamily="18" charset="0"/>
            </a:endParaRPr>
          </a:p>
          <a:p>
            <a:pPr marL="0" indent="0" algn="l">
              <a:buNone/>
            </a:pPr>
            <a:endParaRPr lang="en-US" b="0" i="0" dirty="0">
              <a:solidFill>
                <a:srgbClr val="000000"/>
              </a:solidFill>
              <a:effectLst/>
              <a:latin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906806"/>
          </a:xfrm>
          <a:solidFill>
            <a:schemeClr val="accent4"/>
          </a:solidFill>
        </p:spPr>
        <p:txBody>
          <a:bodyPr>
            <a:normAutofit/>
          </a:bodyPr>
          <a:lstStyle/>
          <a:p>
            <a:pPr algn="ctr"/>
            <a:r>
              <a:rPr lang="en-US" dirty="0">
                <a:solidFill>
                  <a:srgbClr val="0070C0"/>
                </a:solidFill>
              </a:rPr>
              <a:t>Majors with Specific Arrangements</a:t>
            </a:r>
          </a:p>
        </p:txBody>
      </p:sp>
      <p:sp>
        <p:nvSpPr>
          <p:cNvPr id="4" name="Content Placeholder 3">
            <a:extLst>
              <a:ext uri="{FF2B5EF4-FFF2-40B4-BE49-F238E27FC236}">
                <a16:creationId xmlns:a16="http://schemas.microsoft.com/office/drawing/2014/main" id="{4828A992-EBE2-4A65-9F71-1826F38A7DD9}"/>
              </a:ext>
            </a:extLst>
          </p:cNvPr>
          <p:cNvSpPr>
            <a:spLocks noGrp="1"/>
          </p:cNvSpPr>
          <p:nvPr>
            <p:ph idx="1"/>
          </p:nvPr>
        </p:nvSpPr>
        <p:spPr>
          <a:xfrm>
            <a:off x="444500" y="1638300"/>
            <a:ext cx="11391900" cy="4927600"/>
          </a:xfrm>
        </p:spPr>
        <p:txBody>
          <a:bodyPr>
            <a:normAutofit/>
          </a:bodyPr>
          <a:lstStyle/>
          <a:p>
            <a:pPr marL="342900" indent="-342900" algn="l">
              <a:buAutoNum type="arabicPeriod"/>
            </a:pPr>
            <a:r>
              <a:rPr lang="en-US" sz="2200" b="1" i="0" dirty="0">
                <a:solidFill>
                  <a:srgbClr val="000000"/>
                </a:solidFill>
                <a:effectLst/>
                <a:latin typeface="Times New Roman" panose="02020603050405020304" pitchFamily="18" charset="0"/>
              </a:rPr>
              <a:t>Psychology: </a:t>
            </a:r>
            <a:r>
              <a:rPr lang="en-US" sz="2200" b="0" i="0" dirty="0">
                <a:solidFill>
                  <a:srgbClr val="000000"/>
                </a:solidFill>
                <a:effectLst/>
                <a:latin typeface="Times New Roman" panose="02020603050405020304" pitchFamily="18" charset="0"/>
              </a:rPr>
              <a:t>There are Psychology-Honors specific guidelines, which can be found on the Honors website: </a:t>
            </a:r>
            <a:r>
              <a:rPr lang="en-US" sz="2200" b="0" i="0" dirty="0">
                <a:effectLst/>
                <a:latin typeface="Times New Roman" panose="02020603050405020304" pitchFamily="18" charset="0"/>
                <a:hlinkClick r:id="rId2"/>
              </a:rPr>
              <a:t>https://und.edu/academics/honors-program/_files/docs/psychologyseniorthesisforhonorsstudents.pdf</a:t>
            </a:r>
            <a:r>
              <a:rPr lang="en-US" sz="2200" b="0" i="0" dirty="0">
                <a:solidFill>
                  <a:srgbClr val="000000"/>
                </a:solidFill>
                <a:effectLst/>
                <a:latin typeface="Times New Roman" panose="02020603050405020304" pitchFamily="18" charset="0"/>
              </a:rPr>
              <a:t>  If you are a Psychology major, please contact Dr. Heather Terrell (</a:t>
            </a:r>
            <a:r>
              <a:rPr lang="en-US" sz="2200" b="0" i="0" dirty="0">
                <a:solidFill>
                  <a:srgbClr val="000000"/>
                </a:solidFill>
                <a:effectLst/>
                <a:latin typeface="Times New Roman" panose="02020603050405020304" pitchFamily="18" charset="0"/>
                <a:hlinkClick r:id="rId3"/>
              </a:rPr>
              <a:t>heather.terrell@und.edu</a:t>
            </a:r>
            <a:r>
              <a:rPr lang="en-US" sz="2200" b="0" i="0" dirty="0">
                <a:solidFill>
                  <a:srgbClr val="000000"/>
                </a:solidFill>
                <a:effectLst/>
                <a:latin typeface="Times New Roman" panose="02020603050405020304" pitchFamily="18" charset="0"/>
              </a:rPr>
              <a:t>) to begin planning for your Psychology-Honors thesis (usually involving PSYC 489 and then HON 489).</a:t>
            </a:r>
          </a:p>
          <a:p>
            <a:pPr marL="342900" indent="-342900">
              <a:buFont typeface="Garamond" pitchFamily="18" charset="0"/>
              <a:buAutoNum type="arabicPeriod"/>
            </a:pPr>
            <a:r>
              <a:rPr lang="en-US" sz="2200" b="1" i="0" dirty="0">
                <a:solidFill>
                  <a:srgbClr val="000000"/>
                </a:solidFill>
                <a:effectLst/>
                <a:latin typeface="Times New Roman" panose="02020603050405020304" pitchFamily="18" charset="0"/>
              </a:rPr>
              <a:t>Engineering: </a:t>
            </a:r>
            <a:r>
              <a:rPr lang="en-US" sz="2200" i="0" dirty="0">
                <a:solidFill>
                  <a:srgbClr val="000000"/>
                </a:solidFill>
                <a:effectLst/>
                <a:latin typeface="Times New Roman" panose="02020603050405020304" pitchFamily="18" charset="0"/>
              </a:rPr>
              <a:t>Some Engineering departments offer Honors sections of Senior Design classes, which can substitute for HON 489, for instance: PTRE 485HON (Petroleu</a:t>
            </a:r>
            <a:r>
              <a:rPr lang="en-US" sz="2200" dirty="0">
                <a:solidFill>
                  <a:srgbClr val="000000"/>
                </a:solidFill>
                <a:latin typeface="Times New Roman" panose="02020603050405020304" pitchFamily="18" charset="0"/>
              </a:rPr>
              <a:t>m Engineering Senior Design) or EE 480HON (Senior Design I). </a:t>
            </a:r>
            <a:endParaRPr lang="en-US" sz="2200" b="0" i="0" dirty="0">
              <a:solidFill>
                <a:srgbClr val="000000"/>
              </a:solidFill>
              <a:effectLst/>
              <a:latin typeface="Times New Roman" panose="02020603050405020304" pitchFamily="18" charset="0"/>
            </a:endParaRPr>
          </a:p>
          <a:p>
            <a:pPr marL="342900" indent="-342900">
              <a:buFont typeface="Garamond" pitchFamily="18" charset="0"/>
              <a:buAutoNum type="arabicPeriod"/>
            </a:pPr>
            <a:r>
              <a:rPr lang="en-US" sz="2200" b="1" dirty="0">
                <a:solidFill>
                  <a:srgbClr val="000000"/>
                </a:solidFill>
                <a:latin typeface="Times New Roman" panose="02020603050405020304" pitchFamily="18" charset="0"/>
              </a:rPr>
              <a:t>Nursing: </a:t>
            </a:r>
            <a:r>
              <a:rPr lang="en-US" sz="2200" dirty="0">
                <a:solidFill>
                  <a:srgbClr val="000000"/>
                </a:solidFill>
                <a:latin typeface="Times New Roman" panose="02020603050405020304" pitchFamily="18" charset="0"/>
              </a:rPr>
              <a:t>Nursing-Honors students will take NURS 406HON (Evidence Based Practice) in the fall of their senior year, and NURS 453 alongside HON 489 as their Senior Honors Project in the spring of their senior year.</a:t>
            </a:r>
            <a:endParaRPr lang="en-US" sz="2200" b="0" i="0" dirty="0">
              <a:solidFill>
                <a:srgbClr val="000000"/>
              </a:solidFill>
              <a:effectLst/>
              <a:latin typeface="Times New Roman" panose="02020603050405020304" pitchFamily="18" charset="0"/>
            </a:endParaRPr>
          </a:p>
          <a:p>
            <a:pPr marL="0" indent="0" algn="l">
              <a:buNone/>
            </a:pPr>
            <a:endParaRPr lang="en-US" b="0" i="0" dirty="0">
              <a:solidFill>
                <a:srgbClr val="000000"/>
              </a:solidFill>
              <a:effectLst/>
              <a:latin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34751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906806"/>
          </a:xfrm>
          <a:solidFill>
            <a:schemeClr val="accent4"/>
          </a:solidFill>
        </p:spPr>
        <p:txBody>
          <a:bodyPr>
            <a:normAutofit/>
          </a:bodyPr>
          <a:lstStyle/>
          <a:p>
            <a:pPr algn="ctr"/>
            <a:r>
              <a:rPr lang="en-US" dirty="0">
                <a:solidFill>
                  <a:srgbClr val="0070C0"/>
                </a:solidFill>
              </a:rPr>
              <a:t>How to Get Started:</a:t>
            </a:r>
          </a:p>
        </p:txBody>
      </p:sp>
      <p:sp>
        <p:nvSpPr>
          <p:cNvPr id="4" name="Content Placeholder 3">
            <a:extLst>
              <a:ext uri="{FF2B5EF4-FFF2-40B4-BE49-F238E27FC236}">
                <a16:creationId xmlns:a16="http://schemas.microsoft.com/office/drawing/2014/main" id="{4828A992-EBE2-4A65-9F71-1826F38A7DD9}"/>
              </a:ext>
            </a:extLst>
          </p:cNvPr>
          <p:cNvSpPr>
            <a:spLocks noGrp="1"/>
          </p:cNvSpPr>
          <p:nvPr>
            <p:ph idx="1"/>
          </p:nvPr>
        </p:nvSpPr>
        <p:spPr>
          <a:xfrm>
            <a:off x="444500" y="1638300"/>
            <a:ext cx="11391900" cy="4927600"/>
          </a:xfrm>
        </p:spPr>
        <p:txBody>
          <a:bodyPr>
            <a:normAutofit fontScale="92500" lnSpcReduction="10000"/>
          </a:bodyPr>
          <a:lstStyle/>
          <a:p>
            <a:pPr marL="342900" indent="-342900" algn="l">
              <a:buAutoNum type="arabicPeriod"/>
            </a:pPr>
            <a:r>
              <a:rPr lang="en-US" sz="2200" i="0" dirty="0">
                <a:solidFill>
                  <a:srgbClr val="000000"/>
                </a:solidFill>
                <a:effectLst/>
                <a:latin typeface="Times New Roman" panose="02020603050405020304" pitchFamily="18" charset="0"/>
              </a:rPr>
              <a:t>After you decide on what option you want to pursue, </a:t>
            </a:r>
            <a:r>
              <a:rPr lang="en-US" sz="2200" b="1" i="0" dirty="0">
                <a:solidFill>
                  <a:srgbClr val="000000"/>
                </a:solidFill>
                <a:effectLst/>
                <a:latin typeface="Times New Roman" panose="02020603050405020304" pitchFamily="18" charset="0"/>
              </a:rPr>
              <a:t>identify and confirm an expert faculty advisor </a:t>
            </a:r>
            <a:r>
              <a:rPr lang="en-US" sz="2200" i="0" dirty="0">
                <a:solidFill>
                  <a:srgbClr val="000000"/>
                </a:solidFill>
                <a:effectLst/>
                <a:latin typeface="Times New Roman" panose="02020603050405020304" pitchFamily="18" charset="0"/>
              </a:rPr>
              <a:t>who will oversee your work and provide a grade recommendation to the Director at the end of the semester</a:t>
            </a:r>
            <a:r>
              <a:rPr lang="en-US" sz="2200" b="0" i="0" dirty="0">
                <a:solidFill>
                  <a:srgbClr val="000000"/>
                </a:solidFill>
                <a:effectLst/>
                <a:latin typeface="Times New Roman" panose="02020603050405020304" pitchFamily="18" charset="0"/>
              </a:rPr>
              <a:t>. This person should not (ordinarily) be a graduate student or a parttime faculty member. Ideally, they will hold a terminal degree in their field of expertise. </a:t>
            </a:r>
          </a:p>
          <a:p>
            <a:pPr marL="342900" indent="-342900">
              <a:buFont typeface="Garamond" pitchFamily="18" charset="0"/>
              <a:buAutoNum type="arabicPeriod"/>
            </a:pPr>
            <a:r>
              <a:rPr lang="en-US" sz="2200" i="0" dirty="0">
                <a:solidFill>
                  <a:srgbClr val="000000"/>
                </a:solidFill>
                <a:effectLst/>
                <a:latin typeface="Times New Roman" panose="02020603050405020304" pitchFamily="18" charset="0"/>
              </a:rPr>
              <a:t>After discussing your </a:t>
            </a:r>
            <a:r>
              <a:rPr lang="en-US" sz="2200" dirty="0">
                <a:solidFill>
                  <a:srgbClr val="000000"/>
                </a:solidFill>
                <a:latin typeface="Times New Roman" panose="02020603050405020304" pitchFamily="18" charset="0"/>
              </a:rPr>
              <a:t>idea with the faculty advisor and developing a concrete plan, </a:t>
            </a:r>
            <a:r>
              <a:rPr lang="en-US" sz="2200" b="1" dirty="0">
                <a:solidFill>
                  <a:srgbClr val="000000"/>
                </a:solidFill>
                <a:latin typeface="Times New Roman" panose="02020603050405020304" pitchFamily="18" charset="0"/>
              </a:rPr>
              <a:t>write a Project Proposal. </a:t>
            </a:r>
            <a:r>
              <a:rPr lang="en-US" sz="2200" dirty="0">
                <a:solidFill>
                  <a:srgbClr val="000000"/>
                </a:solidFill>
                <a:latin typeface="Times New Roman" panose="02020603050405020304" pitchFamily="18" charset="0"/>
              </a:rPr>
              <a:t> Elements of this proposal are listed in a document titled “Senior Honors Project Guidelines” under the Current Honors Students tab </a:t>
            </a:r>
            <a:r>
              <a:rPr lang="en-US" sz="2200" dirty="0">
                <a:solidFill>
                  <a:srgbClr val="000000"/>
                </a:solidFill>
                <a:latin typeface="Times New Roman" panose="02020603050405020304" pitchFamily="18" charset="0"/>
                <a:sym typeface="Wingdings" panose="05000000000000000000" pitchFamily="2" charset="2"/>
              </a:rPr>
              <a:t> Senior Projects Information on our Honors website (und.edu/honors-program/) [More information on this on next slide]</a:t>
            </a:r>
            <a:endParaRPr lang="en-US" sz="2200" b="0" i="0" dirty="0">
              <a:solidFill>
                <a:srgbClr val="000000"/>
              </a:solidFill>
              <a:effectLst/>
              <a:latin typeface="Times New Roman" panose="02020603050405020304" pitchFamily="18" charset="0"/>
            </a:endParaRPr>
          </a:p>
          <a:p>
            <a:pPr marL="342900" indent="-342900">
              <a:buFont typeface="Garamond" pitchFamily="18" charset="0"/>
              <a:buAutoNum type="arabicPeriod"/>
            </a:pPr>
            <a:r>
              <a:rPr lang="en-US" sz="2200" b="1" dirty="0">
                <a:solidFill>
                  <a:srgbClr val="000000"/>
                </a:solidFill>
                <a:latin typeface="Times New Roman" panose="02020603050405020304" pitchFamily="18" charset="0"/>
              </a:rPr>
              <a:t>Complete the Memorandum of Agreement (MOA) form </a:t>
            </a:r>
            <a:r>
              <a:rPr lang="en-US" sz="2200" dirty="0">
                <a:solidFill>
                  <a:srgbClr val="000000"/>
                </a:solidFill>
                <a:latin typeface="Times New Roman" panose="02020603050405020304" pitchFamily="18" charset="0"/>
              </a:rPr>
              <a:t>which can also be found on the website. Note that your faculty advisor will need to sign and date the MOA, indicating that they have read and approved your proposal.</a:t>
            </a:r>
          </a:p>
          <a:p>
            <a:pPr marL="342900" indent="-342900">
              <a:buFont typeface="Garamond" pitchFamily="18" charset="0"/>
              <a:buAutoNum type="arabicPeriod"/>
            </a:pPr>
            <a:r>
              <a:rPr lang="en-US" sz="2200" b="1" dirty="0">
                <a:solidFill>
                  <a:srgbClr val="000000"/>
                </a:solidFill>
                <a:latin typeface="Times New Roman" panose="02020603050405020304" pitchFamily="18" charset="0"/>
              </a:rPr>
              <a:t>Submit these two items (proposal and MOA) to the Director</a:t>
            </a:r>
            <a:r>
              <a:rPr lang="en-US" sz="2200" dirty="0">
                <a:solidFill>
                  <a:srgbClr val="000000"/>
                </a:solidFill>
                <a:latin typeface="Times New Roman" panose="02020603050405020304" pitchFamily="18" charset="0"/>
              </a:rPr>
              <a:t> by the first week of classes of the semester in which you wish to sign up for HON 489. At that point, you will be provided a permission number to register for 3 credits of HON 489. </a:t>
            </a:r>
            <a:endParaRPr lang="en-US" sz="2200" b="1" i="0" dirty="0">
              <a:solidFill>
                <a:srgbClr val="000000"/>
              </a:solidFill>
              <a:effectLst/>
              <a:latin typeface="Times New Roman" panose="02020603050405020304" pitchFamily="18" charset="0"/>
            </a:endParaRPr>
          </a:p>
          <a:p>
            <a:pPr marL="0" indent="0" algn="l">
              <a:buNone/>
            </a:pPr>
            <a:endParaRPr lang="en-US" b="0" i="0" dirty="0">
              <a:solidFill>
                <a:srgbClr val="000000"/>
              </a:solidFill>
              <a:effectLst/>
              <a:latin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370590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906806"/>
          </a:xfrm>
          <a:solidFill>
            <a:schemeClr val="accent4"/>
          </a:solidFill>
        </p:spPr>
        <p:txBody>
          <a:bodyPr>
            <a:normAutofit/>
          </a:bodyPr>
          <a:lstStyle/>
          <a:p>
            <a:pPr algn="ctr"/>
            <a:r>
              <a:rPr lang="en-US" dirty="0">
                <a:solidFill>
                  <a:srgbClr val="0070C0"/>
                </a:solidFill>
              </a:rPr>
              <a:t>Elements of the HON 489 Proposal</a:t>
            </a:r>
          </a:p>
        </p:txBody>
      </p:sp>
      <p:sp>
        <p:nvSpPr>
          <p:cNvPr id="4" name="Content Placeholder 3">
            <a:extLst>
              <a:ext uri="{FF2B5EF4-FFF2-40B4-BE49-F238E27FC236}">
                <a16:creationId xmlns:a16="http://schemas.microsoft.com/office/drawing/2014/main" id="{4828A992-EBE2-4A65-9F71-1826F38A7DD9}"/>
              </a:ext>
            </a:extLst>
          </p:cNvPr>
          <p:cNvSpPr>
            <a:spLocks noGrp="1"/>
          </p:cNvSpPr>
          <p:nvPr>
            <p:ph idx="1"/>
          </p:nvPr>
        </p:nvSpPr>
        <p:spPr>
          <a:xfrm>
            <a:off x="444500" y="1638300"/>
            <a:ext cx="11391900" cy="4927600"/>
          </a:xfrm>
        </p:spPr>
        <p:txBody>
          <a:bodyPr>
            <a:normAutofit fontScale="62500" lnSpcReduction="20000"/>
          </a:bodyPr>
          <a:lstStyle/>
          <a:p>
            <a:pPr marL="0" indent="0" algn="l">
              <a:buNone/>
            </a:pPr>
            <a:r>
              <a:rPr lang="en-US" sz="2800" dirty="0"/>
              <a:t>The Proposal for the SHP should be at least two double spaced pages and should detail in a coherent, logical fashion, the following items: </a:t>
            </a:r>
          </a:p>
          <a:p>
            <a:pPr marL="514350" indent="-514350" algn="l">
              <a:buAutoNum type="alphaLcPeriod"/>
            </a:pPr>
            <a:r>
              <a:rPr lang="en-US" sz="2800" dirty="0"/>
              <a:t>The focus and scope of the project, and the academic discipline(s), which pertain to it. </a:t>
            </a:r>
          </a:p>
          <a:p>
            <a:pPr marL="514350" indent="-514350" algn="l">
              <a:buAutoNum type="alphaLcPeriod"/>
            </a:pPr>
            <a:r>
              <a:rPr lang="en-US" sz="2800" dirty="0"/>
              <a:t>The nature of the coursework, experience, or preparation previously done by the student which can serve as some foundation for the work to be done within the SHP. </a:t>
            </a:r>
          </a:p>
          <a:p>
            <a:pPr marL="514350" indent="-514350" algn="l">
              <a:buAutoNum type="alphaLcPeriod"/>
            </a:pPr>
            <a:r>
              <a:rPr lang="en-US" sz="2800" dirty="0"/>
              <a:t>The research or specialty of the faculty advisor and how it is relevant or appropriate for overseeing the project. </a:t>
            </a:r>
          </a:p>
          <a:p>
            <a:pPr marL="514350" indent="-514350" algn="l">
              <a:buAutoNum type="alphaLcPeriod"/>
            </a:pPr>
            <a:r>
              <a:rPr lang="en-US" sz="2800" dirty="0"/>
              <a:t>Detailed steps and timeline for work to be done in the semester. For a thesis, an outline is recommended (but not required) as part of the proposal. </a:t>
            </a:r>
          </a:p>
          <a:p>
            <a:pPr marL="514350" indent="-514350" algn="l">
              <a:buAutoNum type="alphaLcPeriod"/>
            </a:pPr>
            <a:r>
              <a:rPr lang="en-US" sz="2800" dirty="0"/>
              <a:t>A description of the nature of the final product (e.g., a 20-page research paper), including why it will be significant and unique. </a:t>
            </a:r>
          </a:p>
          <a:p>
            <a:pPr marL="514350" indent="-514350" algn="l">
              <a:buAutoNum type="alphaLcPeriod"/>
            </a:pPr>
            <a:r>
              <a:rPr lang="en-US" sz="2800" dirty="0"/>
              <a:t>For a thesis or paper, a tentative bibliography should be included. </a:t>
            </a:r>
          </a:p>
          <a:p>
            <a:pPr marL="514350" indent="-514350" algn="l">
              <a:buAutoNum type="alphaLcPeriod"/>
            </a:pPr>
            <a:r>
              <a:rPr lang="en-US" sz="2800" dirty="0"/>
              <a:t>Your plans for dissemination of the product. For example, you might submit your paper to an undergraduate journal, present at a national conference or at the Spring UND Undergraduate Research Conference (URC), give a recital, host an art exhibition, etc. You must plan to disseminate your work in some fashion. </a:t>
            </a:r>
            <a:endParaRPr lang="en-US" b="0" i="0" dirty="0">
              <a:solidFill>
                <a:srgbClr val="000000"/>
              </a:solidFill>
              <a:effectLst/>
              <a:latin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2380036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906806"/>
          </a:xfrm>
          <a:solidFill>
            <a:schemeClr val="accent4"/>
          </a:solidFill>
        </p:spPr>
        <p:txBody>
          <a:bodyPr>
            <a:normAutofit/>
          </a:bodyPr>
          <a:lstStyle/>
          <a:p>
            <a:pPr algn="ctr"/>
            <a:r>
              <a:rPr lang="en-US" dirty="0">
                <a:solidFill>
                  <a:srgbClr val="0070C0"/>
                </a:solidFill>
              </a:rPr>
              <a:t>Working on HON 489 and final steps</a:t>
            </a:r>
          </a:p>
        </p:txBody>
      </p:sp>
      <p:sp>
        <p:nvSpPr>
          <p:cNvPr id="4" name="Content Placeholder 3">
            <a:extLst>
              <a:ext uri="{FF2B5EF4-FFF2-40B4-BE49-F238E27FC236}">
                <a16:creationId xmlns:a16="http://schemas.microsoft.com/office/drawing/2014/main" id="{4828A992-EBE2-4A65-9F71-1826F38A7DD9}"/>
              </a:ext>
            </a:extLst>
          </p:cNvPr>
          <p:cNvSpPr>
            <a:spLocks noGrp="1"/>
          </p:cNvSpPr>
          <p:nvPr>
            <p:ph idx="1"/>
          </p:nvPr>
        </p:nvSpPr>
        <p:spPr>
          <a:xfrm>
            <a:off x="444500" y="1638300"/>
            <a:ext cx="11391900" cy="4927600"/>
          </a:xfrm>
        </p:spPr>
        <p:txBody>
          <a:bodyPr>
            <a:normAutofit lnSpcReduction="10000"/>
          </a:bodyPr>
          <a:lstStyle/>
          <a:p>
            <a:pPr algn="l">
              <a:buFont typeface="Wingdings" panose="05000000000000000000" pitchFamily="2" charset="2"/>
              <a:buChar char="v"/>
            </a:pPr>
            <a:r>
              <a:rPr lang="en-US" sz="2400" dirty="0"/>
              <a:t> Once you are enrolled in HON 489, you will begin and continue the work as you had proposed. In many cases, it will be like an independent study/research, in which you check in occasionally with your faculty advisor.  </a:t>
            </a:r>
          </a:p>
          <a:p>
            <a:pPr algn="l">
              <a:buFont typeface="Wingdings" panose="05000000000000000000" pitchFamily="2" charset="2"/>
              <a:buChar char="v"/>
            </a:pPr>
            <a:r>
              <a:rPr lang="en-US" sz="2400" dirty="0"/>
              <a:t> It is helpful to notify the Director of Honors of your progress at the midterm, and if there are obstacles, address these as early as possible. </a:t>
            </a:r>
          </a:p>
          <a:p>
            <a:pPr algn="l">
              <a:buFont typeface="Wingdings" panose="05000000000000000000" pitchFamily="2" charset="2"/>
              <a:buChar char="v"/>
            </a:pPr>
            <a:r>
              <a:rPr lang="en-US" sz="2400" dirty="0"/>
              <a:t> At the end of the semester, for students who are majoring in a discipline within the College of Arts and Sciences, be sure to sign up for a presentation slot at the </a:t>
            </a:r>
            <a:r>
              <a:rPr lang="en-US" sz="2400" dirty="0" err="1"/>
              <a:t>UNDergraduate</a:t>
            </a:r>
            <a:r>
              <a:rPr lang="en-US" sz="2400" dirty="0"/>
              <a:t> Showcase. </a:t>
            </a:r>
          </a:p>
          <a:p>
            <a:pPr algn="l">
              <a:buFont typeface="Wingdings" panose="05000000000000000000" pitchFamily="2" charset="2"/>
              <a:buChar char="v"/>
            </a:pPr>
            <a:r>
              <a:rPr lang="en-US" sz="2400" dirty="0"/>
              <a:t> The Director will send your faculty advisor an Honors Project Grade Report form, on which they will indicate a recommended grade. The Director will </a:t>
            </a:r>
            <a:r>
              <a:rPr lang="en-US" sz="2400"/>
              <a:t>post this grade for HON 489.</a:t>
            </a:r>
            <a:endParaRPr lang="en-US" sz="2400" dirty="0"/>
          </a:p>
        </p:txBody>
      </p:sp>
    </p:spTree>
    <p:extLst>
      <p:ext uri="{BB962C8B-B14F-4D97-AF65-F5344CB8AC3E}">
        <p14:creationId xmlns:p14="http://schemas.microsoft.com/office/powerpoint/2010/main" val="4156503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{FD94576A-628B-4F96-8176-AD3AD92F273D}tf78438558_win32</Template>
  <TotalTime>268</TotalTime>
  <Words>1125</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Century Gothic</vt:lpstr>
      <vt:lpstr>Garamond</vt:lpstr>
      <vt:lpstr>Times New Roman</vt:lpstr>
      <vt:lpstr>Wingdings</vt:lpstr>
      <vt:lpstr>SavonVTI</vt:lpstr>
      <vt:lpstr>HON 489 Senior Honors Project</vt:lpstr>
      <vt:lpstr>HON 489 options</vt:lpstr>
      <vt:lpstr>Majors with Specific Arrangements</vt:lpstr>
      <vt:lpstr>How to Get Started:</vt:lpstr>
      <vt:lpstr>Elements of the HON 489 Proposal</vt:lpstr>
      <vt:lpstr>Working on HON 489 and final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 489 Senior Honors Project</dc:title>
  <dc:creator>Rozelle, Rebecca</dc:creator>
  <cp:lastModifiedBy>Rozelle, Rebecca</cp:lastModifiedBy>
  <cp:revision>7</cp:revision>
  <dcterms:created xsi:type="dcterms:W3CDTF">2021-09-01T17:23:01Z</dcterms:created>
  <dcterms:modified xsi:type="dcterms:W3CDTF">2021-09-01T21:51:35Z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